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9" r:id="rId3"/>
    <p:sldId id="285" r:id="rId4"/>
    <p:sldId id="286" r:id="rId5"/>
    <p:sldId id="287" r:id="rId6"/>
    <p:sldId id="288" r:id="rId7"/>
    <p:sldId id="289" r:id="rId8"/>
    <p:sldId id="264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268" r:id="rId22"/>
    <p:sldId id="290" r:id="rId23"/>
    <p:sldId id="280" r:id="rId24"/>
  </p:sldIdLst>
  <p:sldSz cx="9144000" cy="5143500" type="screen16x9"/>
  <p:notesSz cx="6858000" cy="9144000"/>
  <p:embeddedFontLs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Roboto Slab" panose="020B0604020202020204" charset="0"/>
      <p:regular r:id="rId30"/>
      <p:bold r:id="rId31"/>
    </p:embeddedFont>
    <p:embeddedFont>
      <p:font typeface="Nixie One" panose="020B0604020202020204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3E6041-A315-400C-99EA-DDA2F69351E3}">
  <a:tblStyle styleId="{623E6041-A315-400C-99EA-DDA2F69351E3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z\Desktop\Group1_Project_Insights%20(Autosav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z\Desktop\Group1_Project_Insights%20(Autosaved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EPCC</a:t>
            </a:r>
            <a:r>
              <a:rPr lang="en-US" baseline="0" dirty="0"/>
              <a:t> SCENARIOS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Pessimistic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Sheet1!$B$2:$B$4</c:f>
              <c:strCache>
                <c:ptCount val="3"/>
                <c:pt idx="0">
                  <c:v>EPCC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Sheet1!$C$2:$C$4</c:f>
              <c:numCache>
                <c:formatCode>0.0</c:formatCode>
                <c:ptCount val="3"/>
                <c:pt idx="0" formatCode="General">
                  <c:v>3500</c:v>
                </c:pt>
                <c:pt idx="1">
                  <c:v>148.24665542307301</c:v>
                </c:pt>
                <c:pt idx="2" formatCode="0">
                  <c:v>366.12228904759399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7D-47AC-9495-29AA88C7FFDA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Most Likely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Sheet1!$B$2:$B$4</c:f>
              <c:strCache>
                <c:ptCount val="3"/>
                <c:pt idx="0">
                  <c:v>EPCC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Sheet1!$D$2:$D$4</c:f>
              <c:numCache>
                <c:formatCode>0.0</c:formatCode>
                <c:ptCount val="3"/>
                <c:pt idx="0" formatCode="General">
                  <c:v>2025</c:v>
                </c:pt>
                <c:pt idx="1">
                  <c:v>291.45053891821902</c:v>
                </c:pt>
                <c:pt idx="2" formatCode="0">
                  <c:v>654.07020589619106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7D-47AC-9495-29AA88C7FFDA}"/>
            </c:ext>
          </c:extLst>
        </c:ser>
        <c:ser>
          <c:idx val="2"/>
          <c:order val="2"/>
          <c:tx>
            <c:strRef>
              <c:f>Sheet1!$E$1</c:f>
              <c:strCache>
                <c:ptCount val="1"/>
                <c:pt idx="0">
                  <c:v>Optimistic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Sheet1!$B$2:$B$4</c:f>
              <c:strCache>
                <c:ptCount val="3"/>
                <c:pt idx="0">
                  <c:v>EPCC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Sheet1!$E$2:$E$4</c:f>
              <c:numCache>
                <c:formatCode>0.0</c:formatCode>
                <c:ptCount val="3"/>
                <c:pt idx="0" formatCode="General">
                  <c:v>1900</c:v>
                </c:pt>
                <c:pt idx="1">
                  <c:v>303.58646124831603</c:v>
                </c:pt>
                <c:pt idx="2" formatCode="0">
                  <c:v>678.472571730818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7D-47AC-9495-29AA88C7F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765291504"/>
        <c:axId val="765287568"/>
      </c:barChart>
      <c:catAx>
        <c:axId val="76529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287568"/>
        <c:crosses val="autoZero"/>
        <c:auto val="1"/>
        <c:lblAlgn val="ctr"/>
        <c:lblOffset val="100"/>
        <c:noMultiLvlLbl val="0"/>
      </c:catAx>
      <c:valAx>
        <c:axId val="765287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291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592685368208727"/>
          <c:y val="0.17592286455064401"/>
          <c:w val="0.60344903416932494"/>
          <c:h val="9.45929159568427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Tariff Scenarios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Sheet1!$D$9</c:f>
              <c:strCache>
                <c:ptCount val="1"/>
                <c:pt idx="0">
                  <c:v>Pessimistic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Sheet1!$C$10:$C$12</c:f>
              <c:strCache>
                <c:ptCount val="3"/>
                <c:pt idx="0">
                  <c:v>Tariff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Sheet1!$D$10:$D$12</c:f>
              <c:numCache>
                <c:formatCode>0.0</c:formatCode>
                <c:ptCount val="3"/>
                <c:pt idx="0" formatCode="General">
                  <c:v>0.12</c:v>
                </c:pt>
                <c:pt idx="1">
                  <c:v>136.430064710305</c:v>
                </c:pt>
                <c:pt idx="2" formatCode="0">
                  <c:v>244.15144192826401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F-434B-8B9C-F3D0E9C7BF77}"/>
            </c:ext>
          </c:extLst>
        </c:ser>
        <c:ser>
          <c:idx val="1"/>
          <c:order val="1"/>
          <c:tx>
            <c:strRef>
              <c:f>Sheet1!$E$9</c:f>
              <c:strCache>
                <c:ptCount val="1"/>
                <c:pt idx="0">
                  <c:v>Most Likely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Sheet1!$C$10:$C$12</c:f>
              <c:strCache>
                <c:ptCount val="3"/>
                <c:pt idx="0">
                  <c:v>Tariff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Sheet1!$E$10:$E$12</c:f>
              <c:numCache>
                <c:formatCode>0.0</c:formatCode>
                <c:ptCount val="3"/>
                <c:pt idx="0" formatCode="General">
                  <c:v>0.15</c:v>
                </c:pt>
                <c:pt idx="1">
                  <c:v>252.69542036624</c:v>
                </c:pt>
                <c:pt idx="2" formatCode="0">
                  <c:v>551.59051490420904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CF-434B-8B9C-F3D0E9C7BF77}"/>
            </c:ext>
          </c:extLst>
        </c:ser>
        <c:ser>
          <c:idx val="2"/>
          <c:order val="2"/>
          <c:tx>
            <c:strRef>
              <c:f>Sheet1!$F$9</c:f>
              <c:strCache>
                <c:ptCount val="1"/>
                <c:pt idx="0">
                  <c:v>Optimistic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3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Sheet1!$C$10:$C$12</c:f>
              <c:strCache>
                <c:ptCount val="3"/>
                <c:pt idx="0">
                  <c:v>Tariff</c:v>
                </c:pt>
                <c:pt idx="1">
                  <c:v>NPV</c:v>
                </c:pt>
                <c:pt idx="2">
                  <c:v>Net Profit</c:v>
                </c:pt>
              </c:strCache>
            </c:strRef>
          </c:cat>
          <c:val>
            <c:numRef>
              <c:f>Sheet1!$F$10:$F$12</c:f>
              <c:numCache>
                <c:formatCode>0.0</c:formatCode>
                <c:ptCount val="3"/>
                <c:pt idx="0" formatCode="General">
                  <c:v>0.16500000000000001</c:v>
                </c:pt>
                <c:pt idx="1">
                  <c:v>310.828098194208</c:v>
                </c:pt>
                <c:pt idx="2" formatCode="0">
                  <c:v>705.31005139218098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CF-434B-8B9C-F3D0E9C7BF7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65289864"/>
        <c:axId val="765291832"/>
        <c:axId val="0"/>
      </c:bar3DChart>
      <c:catAx>
        <c:axId val="765289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5291832"/>
        <c:crosses val="autoZero"/>
        <c:auto val="1"/>
        <c:lblAlgn val="ctr"/>
        <c:lblOffset val="100"/>
        <c:noMultiLvlLbl val="0"/>
      </c:catAx>
      <c:valAx>
        <c:axId val="7652918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765289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Loan Interest</a:t>
            </a:r>
            <a:r>
              <a:rPr lang="en-US" baseline="0"/>
              <a:t> Vs Net Profit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all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Sheet1!$J$9</c:f>
              <c:strCache>
                <c:ptCount val="1"/>
                <c:pt idx="0">
                  <c:v>Optimistic</c:v>
                </c:pt>
              </c:strCache>
            </c:strRef>
          </c:tx>
          <c:spPr>
            <a:solidFill>
              <a:schemeClr val="accent1">
                <a:alpha val="88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1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Sheet1!$I$10:$I$11</c:f>
              <c:strCache>
                <c:ptCount val="2"/>
                <c:pt idx="0">
                  <c:v>Loan_Interest</c:v>
                </c:pt>
                <c:pt idx="1">
                  <c:v>Net Profit</c:v>
                </c:pt>
              </c:strCache>
            </c:strRef>
          </c:cat>
          <c:val>
            <c:numRef>
              <c:f>Sheet1!$J$10:$J$11</c:f>
              <c:numCache>
                <c:formatCode>0</c:formatCode>
                <c:ptCount val="2"/>
                <c:pt idx="0" formatCode="0%">
                  <c:v>0.05</c:v>
                </c:pt>
                <c:pt idx="1">
                  <c:v>666.854791765193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9-4464-AF6D-4AC9E9953597}"/>
            </c:ext>
          </c:extLst>
        </c:ser>
        <c:ser>
          <c:idx val="1"/>
          <c:order val="1"/>
          <c:tx>
            <c:strRef>
              <c:f>Sheet1!$K$9</c:f>
              <c:strCache>
                <c:ptCount val="1"/>
                <c:pt idx="0">
                  <c:v>Pessimistic</c:v>
                </c:pt>
              </c:strCache>
            </c:strRef>
          </c:tx>
          <c:spPr>
            <a:solidFill>
              <a:schemeClr val="accent2">
                <a:alpha val="88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2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Sheet1!$I$10:$I$11</c:f>
              <c:strCache>
                <c:ptCount val="2"/>
                <c:pt idx="0">
                  <c:v>Loan_Interest</c:v>
                </c:pt>
                <c:pt idx="1">
                  <c:v>Net Profit</c:v>
                </c:pt>
              </c:strCache>
            </c:strRef>
          </c:cat>
          <c:val>
            <c:numRef>
              <c:f>Sheet1!$K$10:$K$11</c:f>
              <c:numCache>
                <c:formatCode>0</c:formatCode>
                <c:ptCount val="2"/>
                <c:pt idx="0" formatCode="0%">
                  <c:v>0.15</c:v>
                </c:pt>
                <c:pt idx="1">
                  <c:v>281.04308442168002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9-4464-AF6D-4AC9E9953597}"/>
            </c:ext>
          </c:extLst>
        </c:ser>
        <c:ser>
          <c:idx val="2"/>
          <c:order val="2"/>
          <c:tx>
            <c:strRef>
              <c:f>Sheet1!$L$9</c:f>
              <c:strCache>
                <c:ptCount val="1"/>
                <c:pt idx="0">
                  <c:v>Most Likely</c:v>
                </c:pt>
              </c:strCache>
            </c:strRef>
          </c:tx>
          <c:spPr>
            <a:solidFill>
              <a:schemeClr val="accent3">
                <a:alpha val="88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Sheet1!$I$10:$I$11</c:f>
              <c:strCache>
                <c:ptCount val="2"/>
                <c:pt idx="0">
                  <c:v>Loan_Interest</c:v>
                </c:pt>
                <c:pt idx="1">
                  <c:v>Net Profit</c:v>
                </c:pt>
              </c:strCache>
            </c:strRef>
          </c:cat>
          <c:val>
            <c:numRef>
              <c:f>Sheet1!$L$10:$L$11</c:f>
              <c:numCache>
                <c:formatCode>0</c:formatCode>
                <c:ptCount val="2"/>
                <c:pt idx="0" formatCode="0%">
                  <c:v>0.1</c:v>
                </c:pt>
                <c:pt idx="1">
                  <c:v>486.19335591517898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19-4464-AF6D-4AC9E995359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770637816"/>
        <c:axId val="770635520"/>
        <c:axId val="0"/>
      </c:bar3DChart>
      <c:catAx>
        <c:axId val="770637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0635520"/>
        <c:crosses val="autoZero"/>
        <c:auto val="1"/>
        <c:lblAlgn val="ctr"/>
        <c:lblOffset val="100"/>
        <c:noMultiLvlLbl val="0"/>
      </c:catAx>
      <c:valAx>
        <c:axId val="77063552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770637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128" b="0" i="0" u="none" strike="noStrike" baseline="0" dirty="0" err="1">
                <a:effectLst/>
              </a:rPr>
              <a:t>mn</a:t>
            </a:r>
            <a:r>
              <a:rPr lang="en-US" sz="2128" b="0" i="0" u="none" strike="noStrike" baseline="0" dirty="0">
                <a:effectLst/>
              </a:rPr>
              <a:t>$ per unit increment of specific productivity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'Analysis Report - NOSP'!$C$3:$C$12</c:f>
              <c:numCache>
                <c:formatCode>General</c:formatCode>
                <c:ptCount val="10"/>
                <c:pt idx="0">
                  <c:v>1.1374931274437983</c:v>
                </c:pt>
                <c:pt idx="1">
                  <c:v>1.1516407773342223</c:v>
                </c:pt>
                <c:pt idx="2">
                  <c:v>1.1644945535934161</c:v>
                </c:pt>
                <c:pt idx="3">
                  <c:v>1.179436005648745</c:v>
                </c:pt>
                <c:pt idx="4">
                  <c:v>1.1913593501946005</c:v>
                </c:pt>
                <c:pt idx="5">
                  <c:v>1.2036454026817107</c:v>
                </c:pt>
                <c:pt idx="6">
                  <c:v>1.2179781578430702</c:v>
                </c:pt>
                <c:pt idx="7">
                  <c:v>1.229869159613918</c:v>
                </c:pt>
                <c:pt idx="8">
                  <c:v>1.2411375304089574</c:v>
                </c:pt>
                <c:pt idx="9">
                  <c:v>1.2518755597157452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449-45B4-AB65-6D6896874B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61095832"/>
        <c:axId val="561096160"/>
      </c:lineChart>
      <c:catAx>
        <c:axId val="561095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096160"/>
        <c:crosses val="autoZero"/>
        <c:auto val="1"/>
        <c:lblAlgn val="ctr"/>
        <c:lblOffset val="100"/>
        <c:noMultiLvlLbl val="0"/>
      </c:catAx>
      <c:valAx>
        <c:axId val="561096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095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128" b="0" i="0" u="none" strike="noStrike" baseline="0" dirty="0" err="1">
                <a:effectLst/>
              </a:rPr>
              <a:t>mn</a:t>
            </a:r>
            <a:r>
              <a:rPr lang="en-US" sz="2128" b="0" i="0" u="none" strike="noStrike" baseline="0" dirty="0">
                <a:effectLst/>
              </a:rPr>
              <a:t>$ per $cent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'Analysis Report for NOS tariff'!$C$3:$C$12</c:f>
              <c:numCache>
                <c:formatCode>General</c:formatCode>
                <c:ptCount val="10"/>
                <c:pt idx="0">
                  <c:v>92.377466526331233</c:v>
                </c:pt>
                <c:pt idx="1">
                  <c:v>93.292742942671254</c:v>
                </c:pt>
                <c:pt idx="2">
                  <c:v>93.804686903910152</c:v>
                </c:pt>
                <c:pt idx="3">
                  <c:v>96.691224526955722</c:v>
                </c:pt>
                <c:pt idx="4">
                  <c:v>98.022110784366447</c:v>
                </c:pt>
                <c:pt idx="5">
                  <c:v>99.012810350307888</c:v>
                </c:pt>
                <c:pt idx="6">
                  <c:v>100.35032654033367</c:v>
                </c:pt>
                <c:pt idx="7">
                  <c:v>101.60817039092686</c:v>
                </c:pt>
                <c:pt idx="8">
                  <c:v>102.8331115593484</c:v>
                </c:pt>
                <c:pt idx="9">
                  <c:v>103.20706079997186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D97-48B4-A934-7DD096AB3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8051560"/>
        <c:axId val="558051888"/>
      </c:lineChart>
      <c:catAx>
        <c:axId val="558051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051888"/>
        <c:crosses val="autoZero"/>
        <c:auto val="1"/>
        <c:lblAlgn val="ctr"/>
        <c:lblOffset val="100"/>
        <c:noMultiLvlLbl val="0"/>
      </c:catAx>
      <c:valAx>
        <c:axId val="558051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0515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844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074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1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982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250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568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1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1" name="Shape 1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6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buClr>
                <a:srgbClr val="94BF6E"/>
              </a:buClr>
              <a:buSzPct val="1000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buClr>
                <a:srgbClr val="94BF6E"/>
              </a:buClr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0"/>
            <a:ext cx="34743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0" name="Shape 20"/>
          <p:cNvSpPr/>
          <p:nvPr/>
        </p:nvSpPr>
        <p:spPr>
          <a:xfrm>
            <a:off x="0" y="500625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4584075"/>
            <a:ext cx="34743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52" name="Shape 52"/>
          <p:cNvSpPr/>
          <p:nvPr/>
        </p:nvSpPr>
        <p:spPr>
          <a:xfrm>
            <a:off x="0" y="500625"/>
            <a:ext cx="45720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" name="Shape 5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2"/>
          </p:nvPr>
        </p:nvSpPr>
        <p:spPr>
          <a:xfrm>
            <a:off x="3679387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2472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8" name="Shape 78"/>
          <p:cNvSpPr/>
          <p:nvPr/>
        </p:nvSpPr>
        <p:spPr>
          <a:xfrm>
            <a:off x="0" y="500625"/>
            <a:ext cx="247200" cy="1058699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1553405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0" y="3691500"/>
            <a:ext cx="247200" cy="14519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tyle B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4294550"/>
            <a:ext cx="9144000" cy="241199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530699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91" name="Shape 91"/>
          <p:cNvSpPr/>
          <p:nvPr/>
        </p:nvSpPr>
        <p:spPr>
          <a:xfrm>
            <a:off x="0" y="500625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0" y="4493604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0" y="4584075"/>
            <a:ext cx="9144000" cy="559499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799" cy="10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114454"/>
              </a:buClr>
              <a:buSzPct val="100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480"/>
              </a:spcBef>
              <a:buClr>
                <a:srgbClr val="114454"/>
              </a:buClr>
              <a:buSzPct val="100000"/>
              <a:buFont typeface="Nixie One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360"/>
              </a:spcBef>
              <a:buClr>
                <a:srgbClr val="114454"/>
              </a:buClr>
              <a:buSzPct val="100000"/>
              <a:buFont typeface="Nixie One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8" r:id="rId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inflationdata.com/Inflation/Inflation_Rate/Long_Term_Inflation.as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eia.gov/" TargetMode="External"/><Relationship Id="rId4" Type="http://schemas.openxmlformats.org/officeDocument/2006/relationships/hyperlink" Target="http://www.nrel.gov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09320"/>
            <a:ext cx="8676249" cy="1159799"/>
          </a:xfrm>
        </p:spPr>
        <p:txBody>
          <a:bodyPr/>
          <a:lstStyle/>
          <a:p>
            <a:pPr algn="ctr"/>
            <a:r>
              <a:rPr lang="en-US" sz="2800" dirty="0"/>
              <a:t>Feasibility Analysis of  Solar Power Plant  in Connecticut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15" name="Shape 160"/>
          <p:cNvSpPr txBox="1"/>
          <p:nvPr/>
        </p:nvSpPr>
        <p:spPr>
          <a:xfrm>
            <a:off x="626013" y="2976281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r>
              <a:rPr lang="en-US" sz="1679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Group 1:</a:t>
            </a: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ct val="25000"/>
              <a:buFont typeface="Helvetica Neue"/>
              <a:buNone/>
            </a:pP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Arun</a:t>
            </a:r>
            <a:r>
              <a:rPr lang="en-US" sz="1679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Mantra </a:t>
            </a: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Kalathil</a:t>
            </a:r>
            <a:endParaRPr lang="en-US" sz="1679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ct val="25000"/>
              <a:buFont typeface="Helvetica Neue"/>
              <a:buNone/>
            </a:pP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Mazhar</a:t>
            </a:r>
            <a:r>
              <a:rPr lang="en-US" sz="1679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Kodithodika</a:t>
            </a:r>
            <a:endParaRPr lang="en-US" sz="1679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63C1"/>
              </a:buClr>
              <a:buSzPct val="25000"/>
              <a:buFont typeface="Helvetica Neue"/>
              <a:buNone/>
            </a:pPr>
            <a:r>
              <a:rPr lang="en-US" sz="1679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Neha Telagubanajigara Jagannath</a:t>
            </a:r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buClr>
                <a:srgbClr val="0563C1"/>
              </a:buClr>
              <a:buSzPct val="25000"/>
              <a:buFont typeface="Helvetica Neue"/>
              <a:buNone/>
            </a:pP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Partha</a:t>
            </a:r>
            <a:r>
              <a:rPr lang="en-US" sz="1679" b="1" i="0" u="none" strike="noStrike" cap="none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79" b="1" i="0" u="none" strike="noStrike" cap="none" dirty="0" err="1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Ganrai</a:t>
            </a:r>
            <a:endParaRPr lang="en-US" sz="1679" b="1" i="0" u="none" strike="noStrike" cap="none" dirty="0">
              <a:solidFill>
                <a:schemeClr val="bg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199" y="165085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Scenario Analysis</a:t>
            </a:r>
          </a:p>
        </p:txBody>
      </p:sp>
      <p:graphicFrame>
        <p:nvGraphicFramePr>
          <p:cNvPr id="3" name="Chart 2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1845529027"/>
              </p:ext>
            </p:extLst>
          </p:nvPr>
        </p:nvGraphicFramePr>
        <p:xfrm>
          <a:off x="382554" y="846666"/>
          <a:ext cx="3956180" cy="2003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271369059"/>
              </p:ext>
            </p:extLst>
          </p:nvPr>
        </p:nvGraphicFramePr>
        <p:xfrm>
          <a:off x="4455367" y="846666"/>
          <a:ext cx="4114800" cy="20033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/>
          </p:cNvPr>
          <p:cNvGraphicFramePr/>
          <p:nvPr>
            <p:extLst>
              <p:ext uri="{D42A27DB-BD31-4B8C-83A1-F6EECF244321}">
                <p14:modId xmlns:p14="http://schemas.microsoft.com/office/powerpoint/2010/main" val="1681522353"/>
              </p:ext>
            </p:extLst>
          </p:nvPr>
        </p:nvGraphicFramePr>
        <p:xfrm>
          <a:off x="2360644" y="2960135"/>
          <a:ext cx="4422711" cy="2047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0323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492369" y="850144"/>
            <a:ext cx="7865706" cy="295516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 algn="ctr"/>
            <a:endParaRPr lang="en-US" sz="3200" dirty="0"/>
          </a:p>
          <a:p>
            <a:pPr marL="127000" algn="ctr"/>
            <a:endParaRPr lang="en-US" sz="3200" dirty="0"/>
          </a:p>
          <a:p>
            <a:pPr marL="127000" algn="ctr"/>
            <a:endParaRPr lang="en-US" sz="3200" dirty="0"/>
          </a:p>
          <a:p>
            <a:pPr marL="127000" algn="ctr"/>
            <a:r>
              <a:rPr lang="en-US" sz="3200" dirty="0"/>
              <a:t>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44597" y="4811521"/>
            <a:ext cx="416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152804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2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445" y="694393"/>
            <a:ext cx="3299847" cy="287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hape 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6234" y="694393"/>
            <a:ext cx="3610061" cy="28717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709445" y="3777065"/>
            <a:ext cx="390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 Profit and NPV Variation with Tariff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51" y="3777065"/>
            <a:ext cx="3905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IRR Variation with Tariff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3158" y="4846691"/>
            <a:ext cx="465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58303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3617789"/>
              </p:ext>
            </p:extLst>
          </p:nvPr>
        </p:nvGraphicFramePr>
        <p:xfrm>
          <a:off x="554014" y="268440"/>
          <a:ext cx="3799937" cy="3100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1371223"/>
              </p:ext>
            </p:extLst>
          </p:nvPr>
        </p:nvGraphicFramePr>
        <p:xfrm>
          <a:off x="4718275" y="268440"/>
          <a:ext cx="4017762" cy="3100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4014" y="3533718"/>
            <a:ext cx="3722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Net Profit Marginal Value Variation with Specific Productivity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177" y="3533718"/>
            <a:ext cx="3769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Net Profit Marginal Value Variation with Tariff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3157" y="4860758"/>
            <a:ext cx="4304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69009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1" y="91439"/>
            <a:ext cx="3407454" cy="1976511"/>
          </a:xfrm>
          <a:prstGeom prst="rect">
            <a:avLst/>
          </a:prstGeom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3255316" y="2067950"/>
            <a:ext cx="3365688" cy="43102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0"/>
            <a:r>
              <a:rPr lang="en-US" sz="1100" dirty="0"/>
              <a:t>Variation of IRR w.r.t interest rate</a:t>
            </a:r>
          </a:p>
        </p:txBody>
      </p:sp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93" y="2384474"/>
            <a:ext cx="3283371" cy="2313986"/>
          </a:xfrm>
          <a:prstGeom prst="rect">
            <a:avLst/>
          </a:prstGeom>
        </p:spPr>
      </p:pic>
      <p:pic>
        <p:nvPicPr>
          <p:cNvPr id="5" name="Picture 4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822" y="2384474"/>
            <a:ext cx="3446197" cy="2415001"/>
          </a:xfrm>
          <a:prstGeom prst="rect">
            <a:avLst/>
          </a:prstGeom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156181" y="4698460"/>
            <a:ext cx="3806890" cy="503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n-US" sz="1100" dirty="0"/>
              <a:t>Sensitivity of Tax on Net Profit(</a:t>
            </a:r>
            <a:r>
              <a:rPr lang="en-US" sz="1100" dirty="0" err="1"/>
              <a:t>mn</a:t>
            </a:r>
            <a:r>
              <a:rPr lang="en-US" sz="1100" dirty="0"/>
              <a:t>$/percentage increase in tax)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5324583" y="4805677"/>
            <a:ext cx="4041774" cy="39663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algn="just"/>
            <a:r>
              <a:rPr lang="en-US" sz="1100" dirty="0"/>
              <a:t>Sensitivity of Land rent on Net Profit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74258" y="4860758"/>
            <a:ext cx="409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419780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6" y="401236"/>
            <a:ext cx="4240664" cy="3312635"/>
          </a:xfrm>
          <a:prstGeom prst="rect">
            <a:avLst/>
          </a:prstGeom>
        </p:spPr>
      </p:pic>
      <p:pic>
        <p:nvPicPr>
          <p:cNvPr id="3" name="Picture 2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324" y="401236"/>
            <a:ext cx="4222003" cy="3312636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66936" y="3926952"/>
            <a:ext cx="4240664" cy="641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 dirty="0"/>
              <a:t>Variation of Net Profit and Net Present Value with O&amp;M Cost($/KW/year)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766324" y="3926952"/>
            <a:ext cx="4041774" cy="641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200" dirty="0"/>
              <a:t>Variation of Net Profit and Net Present Value with Annual Decrease in Productivity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88326" y="4860758"/>
            <a:ext cx="3952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86129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4" y="604223"/>
            <a:ext cx="4041774" cy="2715751"/>
          </a:xfrm>
          <a:prstGeom prst="rect">
            <a:avLst/>
          </a:prstGeom>
        </p:spPr>
      </p:pic>
      <p:sp>
        <p:nvSpPr>
          <p:cNvPr id="3" name="Text Placeholder 4"/>
          <p:cNvSpPr txBox="1">
            <a:spLocks/>
          </p:cNvSpPr>
          <p:nvPr/>
        </p:nvSpPr>
        <p:spPr>
          <a:xfrm>
            <a:off x="470654" y="3737456"/>
            <a:ext cx="4041774" cy="641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Variation of Net Profit </a:t>
            </a:r>
            <a:r>
              <a:rPr lang="en-US" dirty="0" err="1"/>
              <a:t>wrt</a:t>
            </a:r>
            <a:r>
              <a:rPr lang="en-US" dirty="0"/>
              <a:t> Specific Productivity and EPCC Cost</a:t>
            </a:r>
          </a:p>
        </p:txBody>
      </p:sp>
      <p:pic>
        <p:nvPicPr>
          <p:cNvPr id="4" name="Picture 3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006" y="604224"/>
            <a:ext cx="4213229" cy="2715750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4653464" y="3803928"/>
            <a:ext cx="4213229" cy="52247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Variation of Net Profit and Net Present Value with Inflation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46123" y="4860758"/>
            <a:ext cx="4374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091562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8"/>
          <p:cNvSpPr txBox="1">
            <a:spLocks/>
          </p:cNvSpPr>
          <p:nvPr/>
        </p:nvSpPr>
        <p:spPr>
          <a:xfrm>
            <a:off x="450166" y="13448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dirty="0"/>
              <a:t>Probability of incurring Loss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3" name="Shape 230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4400" y="1049980"/>
            <a:ext cx="7184571" cy="39950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563205" y="4860758"/>
            <a:ext cx="420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56892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5166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Optimum Lifetime of Power Plant 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985"/>
          <a:stretch/>
        </p:blipFill>
        <p:spPr>
          <a:xfrm>
            <a:off x="302828" y="801858"/>
            <a:ext cx="8777495" cy="4243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67225" y="4860758"/>
            <a:ext cx="416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04399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42"/>
          <p:cNvSpPr txBox="1">
            <a:spLocks/>
          </p:cNvSpPr>
          <p:nvPr/>
        </p:nvSpPr>
        <p:spPr>
          <a:xfrm>
            <a:off x="443132" y="9228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r>
              <a:rPr lang="en-US" sz="2800" dirty="0"/>
              <a:t>Profit and optimum power plant lifetime variation across geography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88"/>
          <a:stretch/>
        </p:blipFill>
        <p:spPr>
          <a:xfrm>
            <a:off x="555674" y="1174652"/>
            <a:ext cx="8318208" cy="38774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69221" y="4897279"/>
            <a:ext cx="409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64614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166"/>
          <p:cNvSpPr txBox="1">
            <a:spLocks/>
          </p:cNvSpPr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Background:</a:t>
            </a:r>
          </a:p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Existing Power Tariff Analysis</a:t>
            </a:r>
          </a:p>
        </p:txBody>
      </p:sp>
      <p:pic>
        <p:nvPicPr>
          <p:cNvPr id="7" name="Picture 2" descr="https://lh4.googleusercontent.com/ZGSiUkK6_PJgGkwseVTdy9irbuKEALGAycs0uzebq7kFu-71Q64Q50RjBVaUc3S3TTu3Ssu2JYxoMC5U0t9ErDQfa4vDYPWKCfjR1vvweuZVESVujEGN9pTXkwN3yR-wtHOKFl7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526" y="823568"/>
            <a:ext cx="4893212" cy="257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71298" y="3498400"/>
            <a:ext cx="5190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Average Electricity  Tariff across Territories of the United States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7"/>
          <p:cNvSpPr txBox="1">
            <a:spLocks/>
          </p:cNvSpPr>
          <p:nvPr/>
        </p:nvSpPr>
        <p:spPr>
          <a:xfrm>
            <a:off x="429126" y="0"/>
            <a:ext cx="6037385" cy="102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buSzPct val="25000"/>
            </a:pPr>
            <a:r>
              <a:rPr lang="en-US" sz="2800" dirty="0"/>
              <a:t>Target Fund and Interest Rate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245" b="6965"/>
          <a:stretch/>
        </p:blipFill>
        <p:spPr>
          <a:xfrm>
            <a:off x="429126" y="921435"/>
            <a:ext cx="8622631" cy="37209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74258" y="4860758"/>
            <a:ext cx="409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28189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3759030" y="3738863"/>
            <a:ext cx="4393198" cy="749699"/>
          </a:xfrm>
          <a:prstGeom prst="homePlate">
            <a:avLst>
              <a:gd name="adj" fmla="val 35440"/>
            </a:avLst>
          </a:prstGeom>
          <a:solidFill>
            <a:srgbClr val="12405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3759032" y="3003935"/>
            <a:ext cx="4393196" cy="749699"/>
          </a:xfrm>
          <a:prstGeom prst="homePlate">
            <a:avLst>
              <a:gd name="adj" fmla="val 35440"/>
            </a:avLst>
          </a:prstGeom>
          <a:solidFill>
            <a:srgbClr val="3B8D6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3759028" y="2258772"/>
            <a:ext cx="4393199" cy="749699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3759030" y="1413550"/>
            <a:ext cx="4393197" cy="845065"/>
          </a:xfrm>
          <a:prstGeom prst="homePlate">
            <a:avLst>
              <a:gd name="adj" fmla="val 35440"/>
            </a:avLst>
          </a:prstGeom>
          <a:solidFill>
            <a:srgbClr val="94BF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2898296" y="1195754"/>
            <a:ext cx="882600" cy="1103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2892402" y="2131251"/>
            <a:ext cx="888600" cy="8801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Shape 251"/>
          <p:cNvSpPr/>
          <p:nvPr/>
        </p:nvSpPr>
        <p:spPr>
          <a:xfrm rot="10800000" flipH="1">
            <a:off x="2892795" y="2999465"/>
            <a:ext cx="888899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rgbClr val="2E6E4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/>
          <p:nvPr/>
        </p:nvSpPr>
        <p:spPr>
          <a:xfrm rot="10800000" flipH="1">
            <a:off x="2894448" y="3752039"/>
            <a:ext cx="886500" cy="9395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rgbClr val="0B293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Shape 253"/>
          <p:cNvSpPr/>
          <p:nvPr/>
        </p:nvSpPr>
        <p:spPr>
          <a:xfrm rot="10800000">
            <a:off x="2022737" y="3747890"/>
            <a:ext cx="878099" cy="9416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rgbClr val="12405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/>
        </p:nvSpPr>
        <p:spPr>
          <a:xfrm flipH="1">
            <a:off x="2018279" y="2127156"/>
            <a:ext cx="882899" cy="875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/>
          <p:nvPr/>
        </p:nvSpPr>
        <p:spPr>
          <a:xfrm flipH="1">
            <a:off x="2016083" y="1191299"/>
            <a:ext cx="891218" cy="10846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/>
          <p:nvPr/>
        </p:nvSpPr>
        <p:spPr>
          <a:xfrm rot="10800000">
            <a:off x="2021437" y="3003323"/>
            <a:ext cx="877499" cy="872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1985550" y="1413550"/>
            <a:ext cx="477599" cy="32903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3878923" y="16542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</a:p>
        </p:txBody>
      </p:sp>
      <p:cxnSp>
        <p:nvCxnSpPr>
          <p:cNvPr id="259" name="Shape 259"/>
          <p:cNvCxnSpPr/>
          <p:nvPr/>
        </p:nvCxnSpPr>
        <p:spPr>
          <a:xfrm>
            <a:off x="4475988" y="1682587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Shape 260"/>
          <p:cNvSpPr txBox="1"/>
          <p:nvPr/>
        </p:nvSpPr>
        <p:spPr>
          <a:xfrm>
            <a:off x="4531749" y="1667625"/>
            <a:ext cx="3353193" cy="445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SzPct val="25000"/>
            </a:pPr>
            <a:r>
              <a:rPr lang="en" sz="10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The project is feasible </a:t>
            </a:r>
            <a:r>
              <a:rPr lang="en-US" sz="10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and yields a profit comparable to other financial investment tools </a:t>
            </a:r>
            <a:endParaRPr lang="en" sz="1000" b="1" i="0" u="none" strike="noStrike" cap="none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3878948" y="2391975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</a:p>
        </p:txBody>
      </p:sp>
      <p:cxnSp>
        <p:nvCxnSpPr>
          <p:cNvPr id="262" name="Shape 262"/>
          <p:cNvCxnSpPr/>
          <p:nvPr/>
        </p:nvCxnSpPr>
        <p:spPr>
          <a:xfrm>
            <a:off x="4475987" y="2420358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Shape 263"/>
          <p:cNvSpPr txBox="1"/>
          <p:nvPr/>
        </p:nvSpPr>
        <p:spPr>
          <a:xfrm>
            <a:off x="4531758" y="2409499"/>
            <a:ext cx="3291442" cy="460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sz="900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Market competition from the ACESS NORTH EAST project to be considered since the current profit of the solar power plant is  at a 6% margin only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3878948" y="31510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</a:p>
        </p:txBody>
      </p:sp>
      <p:cxnSp>
        <p:nvCxnSpPr>
          <p:cNvPr id="265" name="Shape 265"/>
          <p:cNvCxnSpPr/>
          <p:nvPr/>
        </p:nvCxnSpPr>
        <p:spPr>
          <a:xfrm>
            <a:off x="4475988" y="3179384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6" name="Shape 266"/>
          <p:cNvSpPr txBox="1"/>
          <p:nvPr/>
        </p:nvSpPr>
        <p:spPr>
          <a:xfrm>
            <a:off x="4600523" y="3833956"/>
            <a:ext cx="3403201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buSzPct val="25000"/>
              <a:buNone/>
            </a:pPr>
            <a:r>
              <a:rPr lang="en" sz="1000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The feasability of the power plant acorss geography is more influenced by the tariff as compared to the efficiency as of the solar panels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3878948" y="3881600"/>
            <a:ext cx="596699" cy="449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</a:p>
        </p:txBody>
      </p:sp>
      <p:cxnSp>
        <p:nvCxnSpPr>
          <p:cNvPr id="268" name="Shape 268"/>
          <p:cNvCxnSpPr/>
          <p:nvPr/>
        </p:nvCxnSpPr>
        <p:spPr>
          <a:xfrm>
            <a:off x="4475985" y="3909976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Shape 269"/>
          <p:cNvSpPr txBox="1"/>
          <p:nvPr/>
        </p:nvSpPr>
        <p:spPr>
          <a:xfrm>
            <a:off x="4461123" y="3092725"/>
            <a:ext cx="3353187" cy="574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lnSpc>
                <a:spcPct val="83333"/>
              </a:lnSpc>
              <a:buSzPct val="25000"/>
            </a:pPr>
            <a:r>
              <a:rPr lang="en-US" sz="1000" b="1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Ongoing Research in Solar Photovoltaic Technology will reduce the initial investment cost and increase the efficiency of the panels. If the efficiency were to increase by 1 unit then the anticipated net profit will increase by a million </a:t>
            </a:r>
            <a:endParaRPr lang="en" sz="1000" b="1" dirty="0">
              <a:solidFill>
                <a:schemeClr val="lt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70" name="Shape 270"/>
          <p:cNvSpPr/>
          <p:nvPr/>
        </p:nvSpPr>
        <p:spPr>
          <a:xfrm flipH="1">
            <a:off x="3787126" y="1509779"/>
            <a:ext cx="91800" cy="29787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Shape 273"/>
          <p:cNvGrpSpPr/>
          <p:nvPr/>
        </p:nvGrpSpPr>
        <p:grpSpPr>
          <a:xfrm>
            <a:off x="3129404" y="4098791"/>
            <a:ext cx="332600" cy="329704"/>
            <a:chOff x="5941025" y="3634400"/>
            <a:chExt cx="467650" cy="467650"/>
          </a:xfrm>
        </p:grpSpPr>
        <p:sp>
          <p:nvSpPr>
            <p:cNvPr id="50" name="Shape 274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275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27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277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27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279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2" name="Shape 869"/>
          <p:cNvGrpSpPr/>
          <p:nvPr/>
        </p:nvGrpSpPr>
        <p:grpSpPr>
          <a:xfrm>
            <a:off x="2997759" y="3950580"/>
            <a:ext cx="244756" cy="262971"/>
            <a:chOff x="5916675" y="927975"/>
            <a:chExt cx="516350" cy="502950"/>
          </a:xfrm>
        </p:grpSpPr>
        <p:sp>
          <p:nvSpPr>
            <p:cNvPr id="63" name="Shape 87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87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5" name="Shape 873"/>
          <p:cNvSpPr/>
          <p:nvPr/>
        </p:nvSpPr>
        <p:spPr>
          <a:xfrm>
            <a:off x="3137278" y="3908065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170" t="35444" r="68306" b="39453"/>
          <a:stretch/>
        </p:blipFill>
        <p:spPr>
          <a:xfrm>
            <a:off x="3069711" y="2418106"/>
            <a:ext cx="564443" cy="457016"/>
          </a:xfrm>
          <a:prstGeom prst="rect">
            <a:avLst/>
          </a:prstGeom>
        </p:spPr>
      </p:pic>
      <p:pic>
        <p:nvPicPr>
          <p:cNvPr id="1026" name="Picture 2" descr="http://www.searchenginepeople.com/wp-content/uploads/2012/10/research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8" t="36605" r="23234" b="39275"/>
          <a:stretch/>
        </p:blipFill>
        <p:spPr bwMode="auto">
          <a:xfrm>
            <a:off x="2968332" y="1601304"/>
            <a:ext cx="767199" cy="4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lar PV modules mounted on a flat 9+10=21.    roo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35" y="3151000"/>
            <a:ext cx="640992" cy="42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821" y="74157"/>
            <a:ext cx="381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Conclusions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02394" y="4860758"/>
            <a:ext cx="381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57200" y="275166"/>
            <a:ext cx="8229600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800" dirty="0"/>
              <a:t>References</a:t>
            </a: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457200" y="1085070"/>
            <a:ext cx="8229600" cy="3949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/>
            <a:r>
              <a:rPr lang="en-US" u="sng" dirty="0">
                <a:hlinkClick r:id="rId3"/>
              </a:rPr>
              <a:t>http://inflationdata.com/Inflation/Inflation_Rate/Long_Term_Inflation.asp</a:t>
            </a:r>
            <a:r>
              <a:rPr lang="en-US" dirty="0"/>
              <a:t> </a:t>
            </a:r>
          </a:p>
          <a:p>
            <a:pPr fontAlgn="base"/>
            <a:r>
              <a:rPr lang="en-US" u="sng" dirty="0">
                <a:hlinkClick r:id="rId4"/>
              </a:rPr>
              <a:t>http://www.nrel.gov/</a:t>
            </a:r>
            <a:r>
              <a:rPr lang="en-US" dirty="0"/>
              <a:t> </a:t>
            </a:r>
          </a:p>
          <a:p>
            <a:pPr fontAlgn="base"/>
            <a:r>
              <a:rPr lang="en-US" u="sng" dirty="0">
                <a:hlinkClick r:id="rId5"/>
              </a:rPr>
              <a:t>https://www.eia.gov/</a:t>
            </a:r>
            <a:endParaRPr lang="en-US" dirty="0"/>
          </a:p>
          <a:p>
            <a:pPr marL="114300"/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02394" y="4860758"/>
            <a:ext cx="3811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894423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ubTitle" idx="4294967295"/>
          </p:nvPr>
        </p:nvSpPr>
        <p:spPr>
          <a:xfrm>
            <a:off x="685800" y="505225"/>
            <a:ext cx="7884600" cy="38102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THANKS!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FFFFFF"/>
                </a:solidFill>
              </a:rPr>
              <a:t>Any questions?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24" y="1291389"/>
            <a:ext cx="2441904" cy="25279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187"/>
          <p:cNvSpPr txBox="1">
            <a:spLocks/>
          </p:cNvSpPr>
          <p:nvPr/>
        </p:nvSpPr>
        <p:spPr>
          <a:xfrm>
            <a:off x="-1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Will it be feasible in Connecticut?</a:t>
            </a:r>
          </a:p>
        </p:txBody>
      </p:sp>
      <p:pic>
        <p:nvPicPr>
          <p:cNvPr id="8" name="Shape 1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8025" y="503350"/>
            <a:ext cx="5500467" cy="38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8893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800" dirty="0">
                <a:solidFill>
                  <a:srgbClr val="FFFFFF"/>
                </a:solidFill>
              </a:rPr>
              <a:t>How do we Harness Solar Energy?</a:t>
            </a:r>
            <a:endParaRPr lang="en" sz="28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8" name="Shape 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1666" y="872196"/>
            <a:ext cx="4811151" cy="33270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59394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187"/>
          <p:cNvSpPr txBox="1">
            <a:spLocks/>
          </p:cNvSpPr>
          <p:nvPr/>
        </p:nvSpPr>
        <p:spPr>
          <a:xfrm>
            <a:off x="-1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endParaRPr lang="en-US" sz="2800" b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172"/>
          <p:cNvSpPr txBox="1">
            <a:spLocks/>
          </p:cNvSpPr>
          <p:nvPr/>
        </p:nvSpPr>
        <p:spPr>
          <a:xfrm>
            <a:off x="-1" y="633891"/>
            <a:ext cx="3411415" cy="32558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chemeClr val="bg1"/>
                </a:solidFill>
                <a:sym typeface="Arial"/>
              </a:rPr>
              <a:t>Growth Trend of Electricity generated using Solar Technology </a:t>
            </a:r>
            <a:r>
              <a:rPr lang="en-US" sz="2800" b="0" dirty="0">
                <a:solidFill>
                  <a:schemeClr val="bg1"/>
                </a:solidFill>
              </a:rPr>
              <a:t>in United States</a:t>
            </a:r>
            <a:endParaRPr lang="en-US" sz="2800" b="0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7" name="Shape 173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6767" y="105596"/>
            <a:ext cx="3115993" cy="2307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340" y="2539217"/>
            <a:ext cx="3070420" cy="2409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07319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/>
        </p:nvSpPr>
        <p:spPr>
          <a:xfrm>
            <a:off x="0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187"/>
          <p:cNvSpPr txBox="1">
            <a:spLocks/>
          </p:cNvSpPr>
          <p:nvPr/>
        </p:nvSpPr>
        <p:spPr>
          <a:xfrm>
            <a:off x="-1" y="503350"/>
            <a:ext cx="3471299" cy="38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endParaRPr lang="en-US" sz="2800" b="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201"/>
          <p:cNvSpPr txBox="1">
            <a:spLocks/>
          </p:cNvSpPr>
          <p:nvPr/>
        </p:nvSpPr>
        <p:spPr>
          <a:xfrm>
            <a:off x="84406" y="503350"/>
            <a:ext cx="3291840" cy="381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rgbClr val="114454"/>
              </a:buClr>
              <a:buSzPct val="100000"/>
              <a:buFont typeface="Roboto Slab"/>
              <a:buNone/>
              <a:defRPr sz="4800" b="1">
                <a:solidFill>
                  <a:srgbClr val="114454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>
              <a:buClr>
                <a:srgbClr val="FFFFFF"/>
              </a:buClr>
              <a:buSzPct val="25000"/>
              <a:buFont typeface="Arial"/>
              <a:buNone/>
            </a:pPr>
            <a:r>
              <a:rPr lang="en-US" sz="2800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Marketing: Who will buy the power? </a:t>
            </a:r>
          </a:p>
        </p:txBody>
      </p:sp>
      <p:sp>
        <p:nvSpPr>
          <p:cNvPr id="12" name="Shape 202"/>
          <p:cNvSpPr txBox="1">
            <a:spLocks/>
          </p:cNvSpPr>
          <p:nvPr/>
        </p:nvSpPr>
        <p:spPr>
          <a:xfrm>
            <a:off x="3699803" y="503350"/>
            <a:ext cx="4916657" cy="45254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215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58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Power Purchase Agreement(PPA)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 solar power purchase agreement (PPA) is a financial agreement where a developer arranges for the design, permitting, financing and installation of a solar energy system on a customer’s property at little to no cost. 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The developer sells the power generated to the host customer at a fixed rate that is typically lower than the local utility’s retail rate. 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Approximately 90%  of commercial photovoltaics installed in the United States were installed using a power purchase agreement.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Hence, we  assume  our project is to be developed   based on a previously made PPA . i.e.  total production of the power plant has full demand since the tariff is less than  the existing tariff in Connecticut.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67367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333622" y="1757488"/>
            <a:ext cx="1864146" cy="315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27000" indent="0">
              <a:lnSpc>
                <a:spcPct val="150000"/>
              </a:lnSpc>
              <a:buNone/>
            </a:pP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Tariff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Annual Tariff Increment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O&amp;M Cost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Land rent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Land area required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Tax Rate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type="body" idx="2"/>
          </p:nvPr>
        </p:nvSpPr>
        <p:spPr>
          <a:xfrm>
            <a:off x="2197768" y="1757487"/>
            <a:ext cx="2273542" cy="315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27000" indent="0">
              <a:lnSpc>
                <a:spcPct val="150000"/>
              </a:lnSpc>
              <a:buNone/>
            </a:pP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Power Plant Technical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Specific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Annual decrease in productivity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 EPCC Cost of PV Plant /Capital Investment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3"/>
          </p:nvPr>
        </p:nvSpPr>
        <p:spPr>
          <a:xfrm>
            <a:off x="4388009" y="1757487"/>
            <a:ext cx="2409900" cy="3152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2700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Financial Parameters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Loan Amount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Loan Interest Rate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Debt Term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Currency Inflation Rate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58" y="546767"/>
            <a:ext cx="3670552" cy="1028700"/>
          </a:xfrm>
        </p:spPr>
        <p:txBody>
          <a:bodyPr/>
          <a:lstStyle/>
          <a:p>
            <a:pPr algn="ctr"/>
            <a:r>
              <a:rPr lang="en-US" dirty="0"/>
              <a:t>Factors Considered and Decisions</a:t>
            </a:r>
          </a:p>
        </p:txBody>
      </p:sp>
      <p:sp>
        <p:nvSpPr>
          <p:cNvPr id="14" name="Shape 193"/>
          <p:cNvSpPr txBox="1">
            <a:spLocks/>
          </p:cNvSpPr>
          <p:nvPr/>
        </p:nvSpPr>
        <p:spPr>
          <a:xfrm>
            <a:off x="6578249" y="1757488"/>
            <a:ext cx="2409900" cy="315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▪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Char char="▫"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127000">
              <a:lnSpc>
                <a:spcPct val="150000"/>
              </a:lnSpc>
              <a:spcBef>
                <a:spcPts val="400"/>
              </a:spcBef>
              <a:buNone/>
            </a:pPr>
            <a:r>
              <a:rPr lang="en-US" sz="1400" b="1" u="sng" dirty="0">
                <a:solidFill>
                  <a:schemeClr val="tx1"/>
                </a:solidFill>
                <a:latin typeface="+mn-lt"/>
              </a:rPr>
              <a:t>Decisions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Power Plant Capacity</a:t>
            </a:r>
          </a:p>
          <a:p>
            <a:pPr marL="342900" indent="-215900">
              <a:lnSpc>
                <a:spcPct val="150000"/>
              </a:lnSpc>
              <a:spcBef>
                <a:spcPts val="400"/>
              </a:spcBef>
              <a:buFont typeface="Arial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Power Plant Lifetime</a:t>
            </a:r>
          </a:p>
          <a:p>
            <a:pPr>
              <a:buFont typeface="Nixie One"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13104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4191" y="550682"/>
            <a:ext cx="3545305" cy="1028700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9" y="1701038"/>
            <a:ext cx="8181474" cy="2052815"/>
          </a:xfrm>
          <a:prstGeom prst="rect">
            <a:avLst/>
          </a:prstGeom>
        </p:spPr>
      </p:pic>
      <p:grpSp>
        <p:nvGrpSpPr>
          <p:cNvPr id="20" name="Shape 194"/>
          <p:cNvGrpSpPr/>
          <p:nvPr/>
        </p:nvGrpSpPr>
        <p:grpSpPr>
          <a:xfrm>
            <a:off x="333622" y="861852"/>
            <a:ext cx="366457" cy="366436"/>
            <a:chOff x="1923675" y="1633650"/>
            <a:chExt cx="436000" cy="435975"/>
          </a:xfrm>
        </p:grpSpPr>
        <p:sp>
          <p:nvSpPr>
            <p:cNvPr id="21" name="Shape 195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19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197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19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5" name="Shape 19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6" name="Shape 20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Shape 259"/>
          <p:cNvCxnSpPr/>
          <p:nvPr/>
        </p:nvCxnSpPr>
        <p:spPr>
          <a:xfrm>
            <a:off x="4475988" y="1682587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Shape 262"/>
          <p:cNvCxnSpPr/>
          <p:nvPr/>
        </p:nvCxnSpPr>
        <p:spPr>
          <a:xfrm>
            <a:off x="4475987" y="2420358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Shape 268"/>
          <p:cNvCxnSpPr/>
          <p:nvPr/>
        </p:nvCxnSpPr>
        <p:spPr>
          <a:xfrm>
            <a:off x="4475985" y="3909976"/>
            <a:ext cx="0" cy="392999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391821" y="74157"/>
            <a:ext cx="7697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Parameters affecting the profit/loss</a:t>
            </a:r>
          </a:p>
        </p:txBody>
      </p:sp>
      <p:pic>
        <p:nvPicPr>
          <p:cNvPr id="43" name="Picture 42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52" y="927767"/>
            <a:ext cx="3828231" cy="3375208"/>
          </a:xfrm>
          <a:prstGeom prst="rect">
            <a:avLst/>
          </a:prstGeom>
        </p:spPr>
      </p:pic>
      <p:pic>
        <p:nvPicPr>
          <p:cNvPr id="44" name="Picture 43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342" y="927767"/>
            <a:ext cx="4077087" cy="337520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661737" y="4860758"/>
            <a:ext cx="3218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80368544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542</Words>
  <Application>Microsoft Office PowerPoint</Application>
  <PresentationFormat>On-screen Show (16:9)</PresentationFormat>
  <Paragraphs>103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Helvetica Neue</vt:lpstr>
      <vt:lpstr>Roboto Slab</vt:lpstr>
      <vt:lpstr>Nixie One</vt:lpstr>
      <vt:lpstr>Arial</vt:lpstr>
      <vt:lpstr>Warwick template</vt:lpstr>
      <vt:lpstr>Feasibility Analysis of  Solar Power Plant  in Connecticut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Factors Considered and Decisions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maz</dc:creator>
  <cp:lastModifiedBy>neha tj</cp:lastModifiedBy>
  <cp:revision>25</cp:revision>
  <dcterms:modified xsi:type="dcterms:W3CDTF">2016-12-07T22:46:00Z</dcterms:modified>
</cp:coreProperties>
</file>